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3" r:id="rId4"/>
    <p:sldId id="258" r:id="rId5"/>
    <p:sldId id="264" r:id="rId6"/>
    <p:sldId id="265" r:id="rId7"/>
    <p:sldId id="284" r:id="rId8"/>
    <p:sldId id="266" r:id="rId9"/>
    <p:sldId id="275" r:id="rId10"/>
    <p:sldId id="278" r:id="rId11"/>
    <p:sldId id="274" r:id="rId12"/>
    <p:sldId id="272" r:id="rId13"/>
    <p:sldId id="271" r:id="rId14"/>
    <p:sldId id="282" r:id="rId15"/>
    <p:sldId id="267" r:id="rId16"/>
    <p:sldId id="259" r:id="rId17"/>
    <p:sldId id="268" r:id="rId18"/>
    <p:sldId id="270" r:id="rId19"/>
    <p:sldId id="285" r:id="rId20"/>
    <p:sldId id="286" r:id="rId21"/>
    <p:sldId id="276" r:id="rId22"/>
    <p:sldId id="281" r:id="rId23"/>
    <p:sldId id="280" r:id="rId24"/>
    <p:sldId id="277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jandro Santiago" initials="A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00080"/>
    <a:srgbClr val="00FF00"/>
    <a:srgbClr val="0000FF"/>
    <a:srgbClr val="008000"/>
    <a:srgbClr val="CCFF99"/>
    <a:srgbClr val="99FF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718" autoAdjust="0"/>
  </p:normalViewPr>
  <p:slideViewPr>
    <p:cSldViewPr>
      <p:cViewPr>
        <p:scale>
          <a:sx n="70" d="100"/>
          <a:sy n="70" d="100"/>
        </p:scale>
        <p:origin x="-2838" y="-1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95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54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5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2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38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09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6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8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95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2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5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8C79-867D-4187-B6FE-C3535258A4F8}" type="datetimeFigureOut">
              <a:rPr lang="en-GB" smtClean="0"/>
              <a:t>08/06/2012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B2C77-4FF1-41B3-BDD3-3CACCC2F6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74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guide/topics/graphics/opengl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1556792"/>
            <a:ext cx="7344816" cy="2088232"/>
          </a:xfrm>
        </p:spPr>
        <p:txBody>
          <a:bodyPr/>
          <a:lstStyle/>
          <a:p>
            <a:r>
              <a:rPr lang="ca-ES" dirty="0" smtClean="0">
                <a:latin typeface="Arial" pitchFamily="34" charset="0"/>
                <a:cs typeface="Arial" pitchFamily="34" charset="0"/>
              </a:rPr>
              <a:t>AEON SPACE FIGHTER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8064" y="4869160"/>
            <a:ext cx="3560440" cy="1703040"/>
          </a:xfrm>
        </p:spPr>
        <p:txBody>
          <a:bodyPr>
            <a:normAutofit lnSpcReduction="10000"/>
          </a:bodyPr>
          <a:lstStyle/>
          <a:p>
            <a:pPr algn="r"/>
            <a:r>
              <a:rPr lang="ca-ES" sz="14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Alejandro Santiago Varela</a:t>
            </a:r>
          </a:p>
          <a:p>
            <a:pPr algn="r"/>
            <a:r>
              <a:rPr lang="ca-ES"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Enginyeria Informàtica</a:t>
            </a:r>
          </a:p>
          <a:p>
            <a:pPr algn="r"/>
            <a:endParaRPr lang="ca-ES" sz="1400" b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ca-ES" sz="14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Prof. Roman Roset Mayals</a:t>
            </a:r>
            <a:endParaRPr lang="ca-ES" sz="140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ca-ES"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Universidad Oberta de Catalunya (UOC)</a:t>
            </a:r>
          </a:p>
          <a:p>
            <a:pPr algn="r"/>
            <a:endParaRPr lang="ca-ES" sz="140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ca-ES"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06-06-2012</a:t>
            </a:r>
            <a:endParaRPr lang="ca-ES" sz="1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59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EL PROJECTE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43" y="1930567"/>
            <a:ext cx="1526083" cy="148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95" y="4221088"/>
            <a:ext cx="1728192" cy="198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15" y="1683873"/>
            <a:ext cx="2393826" cy="172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77182"/>
            <a:ext cx="1232342" cy="137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17949"/>
            <a:ext cx="1889944" cy="188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26" y="4221088"/>
            <a:ext cx="3262021" cy="113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1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latin typeface="Arial" pitchFamily="34" charset="0"/>
                <a:cs typeface="Arial" pitchFamily="34" charset="0"/>
              </a:rPr>
              <a:t>SOFTWARE DEVELOPMENT LIFECYCLE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6" y="1791479"/>
            <a:ext cx="4320480" cy="428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9992" y="1791479"/>
            <a:ext cx="187220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Planificación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5734" y="2347958"/>
            <a:ext cx="324036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2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Análisis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Requerimientos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7671" y="2904511"/>
            <a:ext cx="270419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Diseno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y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Desarrollo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9142" y="3457445"/>
            <a:ext cx="224529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4.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Implementación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120" y="4102233"/>
            <a:ext cx="28803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5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 Testing 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Integración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065" y="4726607"/>
            <a:ext cx="199734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6.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Evaluación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5727" y="5359176"/>
            <a:ext cx="162026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7. Release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9244" y="5905607"/>
            <a:ext cx="2072177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8.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Mantenimiento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PLANIFICACIÓ - TASQUES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11660" y="2903561"/>
            <a:ext cx="5904656" cy="3449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7544" y="1412776"/>
            <a:ext cx="799288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El projecte ha sigut planificat per portar-lo a terme en el 2º semestre del curs 2011-2012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ca-ES" dirty="0" smtClean="0">
                <a:latin typeface="Arial" pitchFamily="34" charset="0"/>
                <a:cs typeface="Arial" pitchFamily="34" charset="0"/>
              </a:rPr>
              <a:t>El projecte s’ha dividit en 4 fases i 7 tasques</a:t>
            </a:r>
            <a:endParaRPr lang="ca-E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846807"/>
            <a:ext cx="8506573" cy="42484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707" y="1463125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La distribució de les tasques ha estat lineal, donat que el projecte es unipersonal:</a:t>
            </a:r>
            <a:endParaRPr lang="ca-E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PLANIFICACIÓ - PLANOL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62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DESENVOLUPAMENT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1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99" y="263164"/>
            <a:ext cx="8346714" cy="730203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EL VIDEOJOC</a:t>
            </a:r>
            <a:endParaRPr lang="en-GB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41308"/>
            <a:ext cx="2916707" cy="479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3" y="2432570"/>
            <a:ext cx="2922209" cy="42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51346" y="2538680"/>
            <a:ext cx="669357" cy="757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86024" y="2187737"/>
            <a:ext cx="3018024" cy="1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0"/>
          </p:cNvCxnSpPr>
          <p:nvPr/>
        </p:nvCxnSpPr>
        <p:spPr>
          <a:xfrm>
            <a:off x="1986025" y="2187738"/>
            <a:ext cx="0" cy="350942"/>
          </a:xfrm>
          <a:prstGeom prst="line">
            <a:avLst/>
          </a:prstGeom>
          <a:ln w="158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560" y="1406850"/>
            <a:ext cx="411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Abrir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el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menú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aplicaciones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del smartphone.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Seleccionar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el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juego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través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del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icono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:</a:t>
            </a:r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960" y="1037518"/>
            <a:ext cx="344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latin typeface="Arial" pitchFamily="34" charset="0"/>
                <a:cs typeface="Arial" pitchFamily="34" charset="0"/>
              </a:rPr>
              <a:t>COMENZANDO A JUGAR:</a:t>
            </a:r>
            <a:endParaRPr lang="en-GB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2792"/>
            <a:ext cx="2916707" cy="479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1556792"/>
            <a:ext cx="5330971" cy="3877985"/>
          </a:xfrm>
          <a:prstGeom prst="rect">
            <a:avLst/>
          </a:prstGeom>
          <a:solidFill>
            <a:srgbClr val="CCFF99"/>
          </a:solidFill>
          <a:ln cmpd="thinThick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MENÚ PRINCIPAL: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START 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Empieza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el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juego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OPTIONS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Selección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Sonido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(YES o NO), y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Grado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dificultad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(Easy , Normal, Hard).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ABOUT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Créditos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HELP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Información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y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textos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explicativos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las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	   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diferentes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pantallas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del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juego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b="1" dirty="0" smtClean="0">
                <a:latin typeface="Arial" pitchFamily="34" charset="0"/>
                <a:cs typeface="Arial" pitchFamily="34" charset="0"/>
              </a:rPr>
              <a:t>EXIT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–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Finalización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 la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sesión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juego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7366" y="404664"/>
            <a:ext cx="8346714" cy="730203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EL </a:t>
            </a:r>
            <a:r>
              <a:rPr lang="en-GB" sz="3600" b="1" dirty="0">
                <a:latin typeface="Arial" pitchFamily="34" charset="0"/>
                <a:cs typeface="Arial" pitchFamily="34" charset="0"/>
              </a:rPr>
              <a:t>VIDEOJOC</a:t>
            </a:r>
          </a:p>
        </p:txBody>
      </p:sp>
    </p:spTree>
    <p:extLst>
      <p:ext uri="{BB962C8B-B14F-4D97-AF65-F5344CB8AC3E}">
        <p14:creationId xmlns:p14="http://schemas.microsoft.com/office/powerpoint/2010/main" val="29480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" y="1783683"/>
            <a:ext cx="2919710" cy="48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90234"/>
            <a:ext cx="2904728" cy="4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83683"/>
            <a:ext cx="2930858" cy="486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04772" y="106509"/>
            <a:ext cx="8346714" cy="730203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EL JOC</a:t>
            </a:r>
            <a:endParaRPr lang="en-GB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2" y="836712"/>
            <a:ext cx="1438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8204" idx="2"/>
          </p:cNvCxnSpPr>
          <p:nvPr/>
        </p:nvCxnSpPr>
        <p:spPr>
          <a:xfrm flipH="1">
            <a:off x="1123909" y="1455837"/>
            <a:ext cx="1" cy="334397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3047" y="1268760"/>
            <a:ext cx="1720841" cy="0"/>
          </a:xfrm>
          <a:prstGeom prst="line">
            <a:avLst/>
          </a:prstGeom>
          <a:ln w="158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63888" y="1268760"/>
            <a:ext cx="0" cy="521474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56695" y="1021672"/>
            <a:ext cx="4803537" cy="0"/>
          </a:xfrm>
          <a:prstGeom prst="line">
            <a:avLst/>
          </a:prstGeom>
          <a:ln w="1587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60232" y="1021672"/>
            <a:ext cx="0" cy="758982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308303" y="163774"/>
            <a:ext cx="1358025" cy="1501254"/>
            <a:chOff x="7308303" y="163774"/>
            <a:chExt cx="1358025" cy="1501254"/>
          </a:xfrm>
        </p:grpSpPr>
        <p:sp>
          <p:nvSpPr>
            <p:cNvPr id="26" name="Rectangle 25"/>
            <p:cNvSpPr/>
            <p:nvPr/>
          </p:nvSpPr>
          <p:spPr>
            <a:xfrm>
              <a:off x="7308303" y="163774"/>
              <a:ext cx="1358025" cy="150125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76543" y="874527"/>
              <a:ext cx="12241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latin typeface="Arial" pitchFamily="34" charset="0"/>
                  <a:cs typeface="Arial" pitchFamily="34" charset="0"/>
                </a:rPr>
                <a:t>En el menu </a:t>
              </a:r>
              <a:r>
                <a:rPr lang="en-GB" sz="1000" b="1" dirty="0" smtClean="0">
                  <a:latin typeface="Arial" pitchFamily="34" charset="0"/>
                  <a:cs typeface="Arial" pitchFamily="34" charset="0"/>
                </a:rPr>
                <a:t>HELP</a:t>
              </a:r>
              <a:r>
                <a:rPr lang="en-GB" sz="1000" dirty="0" smtClean="0">
                  <a:latin typeface="Arial" pitchFamily="34" charset="0"/>
                  <a:cs typeface="Arial" pitchFamily="34" charset="0"/>
                </a:rPr>
                <a:t> se </a:t>
              </a:r>
              <a:r>
                <a:rPr lang="en-GB" sz="1000" dirty="0" err="1" smtClean="0">
                  <a:latin typeface="Arial" pitchFamily="34" charset="0"/>
                  <a:cs typeface="Arial" pitchFamily="34" charset="0"/>
                </a:rPr>
                <a:t>encuentran</a:t>
              </a:r>
              <a:r>
                <a:rPr lang="en-GB" sz="10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1000" dirty="0" err="1" smtClean="0">
                  <a:latin typeface="Arial" pitchFamily="34" charset="0"/>
                  <a:cs typeface="Arial" pitchFamily="34" charset="0"/>
                </a:rPr>
                <a:t>las</a:t>
              </a:r>
              <a:r>
                <a:rPr lang="en-GB" sz="10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1000" dirty="0" err="1" smtClean="0">
                  <a:latin typeface="Arial" pitchFamily="34" charset="0"/>
                  <a:cs typeface="Arial" pitchFamily="34" charset="0"/>
                </a:rPr>
                <a:t>pantallas</a:t>
              </a:r>
              <a:r>
                <a:rPr lang="en-GB" sz="10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1000" dirty="0" err="1" smtClean="0">
                  <a:latin typeface="Arial" pitchFamily="34" charset="0"/>
                  <a:cs typeface="Arial" pitchFamily="34" charset="0"/>
                </a:rPr>
                <a:t>explicativas</a:t>
              </a:r>
              <a:r>
                <a:rPr lang="en-GB" sz="1000" dirty="0" smtClean="0"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286983"/>
              <a:ext cx="1080120" cy="562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8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346714" cy="730203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EL </a:t>
            </a:r>
            <a:r>
              <a:rPr lang="en-GB" sz="3600" b="1" dirty="0">
                <a:latin typeface="Arial" pitchFamily="34" charset="0"/>
                <a:cs typeface="Arial" pitchFamily="34" charset="0"/>
              </a:rPr>
              <a:t>VIDEOJOC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5" y="1113527"/>
            <a:ext cx="2046482" cy="72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29" y="1958011"/>
            <a:ext cx="2768825" cy="459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05962"/>
            <a:ext cx="1584176" cy="264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6826"/>
            <a:ext cx="1584176" cy="263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009973" y="1841936"/>
            <a:ext cx="0" cy="684891"/>
          </a:xfrm>
          <a:prstGeom prst="line">
            <a:avLst/>
          </a:prstGeom>
          <a:ln w="31750">
            <a:solidFill>
              <a:srgbClr val="0000FF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09973" y="2526827"/>
            <a:ext cx="509457" cy="0"/>
          </a:xfrm>
          <a:prstGeom prst="straightConnector1">
            <a:avLst/>
          </a:prstGeom>
          <a:ln w="317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39752" y="3504778"/>
            <a:ext cx="1008112" cy="432048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12457" y="4468177"/>
            <a:ext cx="1211524" cy="390426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95936" y="1700808"/>
            <a:ext cx="1440160" cy="0"/>
          </a:xfrm>
          <a:prstGeom prst="straightConnector1">
            <a:avLst/>
          </a:prstGeom>
          <a:ln w="3175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936" y="1700808"/>
            <a:ext cx="0" cy="257203"/>
          </a:xfrm>
          <a:prstGeom prst="line">
            <a:avLst/>
          </a:prstGeom>
          <a:ln w="31750">
            <a:solidFill>
              <a:srgbClr val="00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67331" y="4677038"/>
            <a:ext cx="1168765" cy="0"/>
          </a:xfrm>
          <a:prstGeom prst="straightConnector1">
            <a:avLst/>
          </a:prstGeom>
          <a:ln w="31750">
            <a:solidFill>
              <a:srgbClr val="80008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26834" y="1205962"/>
            <a:ext cx="648072" cy="369332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YES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26834" y="1727694"/>
            <a:ext cx="648072" cy="369332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NO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26835" y="5084641"/>
            <a:ext cx="1171049" cy="369332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EASY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26834" y="5641537"/>
            <a:ext cx="1171049" cy="369332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NORMAL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26835" y="6181058"/>
            <a:ext cx="1171049" cy="369332"/>
          </a:xfrm>
          <a:prstGeom prst="rect">
            <a:avLst/>
          </a:prstGeom>
          <a:noFill/>
          <a:ln w="31750">
            <a:solidFill>
              <a:srgbClr val="8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itchFamily="34" charset="0"/>
                <a:cs typeface="Arial" pitchFamily="34" charset="0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4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/>
              <a:t>EL VIDEOJOC – Samsung </a:t>
            </a:r>
            <a:r>
              <a:rPr lang="es-ES" b="1" dirty="0" err="1" smtClean="0"/>
              <a:t>Galaxy</a:t>
            </a:r>
            <a:r>
              <a:rPr lang="es-ES" b="1" dirty="0" smtClean="0"/>
              <a:t> S II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1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ca-ES" dirty="0" smtClean="0"/>
              <a:t>Presentació del projecte</a:t>
            </a:r>
          </a:p>
          <a:p>
            <a:pPr>
              <a:buFont typeface="Wingdings" pitchFamily="2" charset="2"/>
              <a:buChar char="Ø"/>
            </a:pPr>
            <a:r>
              <a:rPr lang="ca-ES" dirty="0" smtClean="0"/>
              <a:t>Justificació</a:t>
            </a:r>
          </a:p>
          <a:p>
            <a:pPr>
              <a:buFont typeface="Wingdings" pitchFamily="2" charset="2"/>
              <a:buChar char="Ø"/>
            </a:pPr>
            <a:r>
              <a:rPr lang="ca-ES" dirty="0" smtClean="0"/>
              <a:t>Tecnologies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Historia de Android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Google Play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err="1" smtClean="0"/>
              <a:t>OpenGL</a:t>
            </a:r>
            <a:r>
              <a:rPr lang="ca-ES" dirty="0" smtClean="0"/>
              <a:t> ES</a:t>
            </a:r>
          </a:p>
          <a:p>
            <a:pPr>
              <a:buFont typeface="Wingdings" pitchFamily="2" charset="2"/>
              <a:buChar char="Ø"/>
            </a:pPr>
            <a:r>
              <a:rPr lang="ca-ES" dirty="0" smtClean="0"/>
              <a:t>El projecte 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Planificació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El desenvolupament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El videojoc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Publicació</a:t>
            </a:r>
          </a:p>
          <a:p>
            <a:pPr lvl="1">
              <a:buFont typeface="Wingdings" pitchFamily="2" charset="2"/>
              <a:buChar char="Ø"/>
            </a:pPr>
            <a:r>
              <a:rPr lang="ca-ES" dirty="0" smtClean="0"/>
              <a:t>Següents passos</a:t>
            </a:r>
          </a:p>
          <a:p>
            <a:pPr>
              <a:buFont typeface="Wingdings" pitchFamily="2" charset="2"/>
              <a:buChar char="Ø"/>
            </a:pPr>
            <a:r>
              <a:rPr lang="ca-ES" dirty="0" smtClean="0"/>
              <a:t>Conclusions</a:t>
            </a:r>
          </a:p>
          <a:p>
            <a:pPr>
              <a:buFont typeface="Wingdings" pitchFamily="2" charset="2"/>
              <a:buChar char="Ø"/>
            </a:pPr>
            <a:endParaRPr lang="ca-ES" dirty="0" smtClean="0"/>
          </a:p>
          <a:p>
            <a:pPr>
              <a:buFont typeface="Wingdings" pitchFamily="2" charset="2"/>
              <a:buChar char="Ø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575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 VIDEOJOC – EN </a:t>
            </a:r>
            <a:r>
              <a:rPr lang="es-ES" b="1" dirty="0" smtClean="0"/>
              <a:t>EL EMULADOR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2564904"/>
            <a:ext cx="3816424" cy="351785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39" y="2636912"/>
            <a:ext cx="357389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PUBLICACIÓ DEL VIDEOJOC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6831"/>
            <a:ext cx="8147248" cy="40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6516216" cy="393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692696"/>
            <a:ext cx="8229600" cy="18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SEGUENTS PASSOS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smtClean="0"/>
              <a:t>Un cop distribuïda la primera versió de AEON SPACE FIGHTER per la realització del PFC</a:t>
            </a:r>
          </a:p>
          <a:p>
            <a:pPr marL="0" indent="0">
              <a:buNone/>
            </a:pPr>
            <a:endParaRPr lang="ca-ES" dirty="0" smtClean="0"/>
          </a:p>
          <a:p>
            <a:r>
              <a:rPr lang="ca-ES" dirty="0" smtClean="0"/>
              <a:t>Fer un seguiment dels usuaris</a:t>
            </a:r>
          </a:p>
          <a:p>
            <a:r>
              <a:rPr lang="ca-ES" dirty="0" smtClean="0"/>
              <a:t>Fer un seguiment dels errors reportats</a:t>
            </a:r>
          </a:p>
          <a:p>
            <a:r>
              <a:rPr lang="ca-ES" dirty="0" smtClean="0"/>
              <a:t>Possibles millores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090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CONCLUSIONS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9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0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PRESENTACIÓN PROYECTO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INTRODUCCIÓN</a:t>
            </a:r>
          </a:p>
          <a:p>
            <a:r>
              <a:rPr lang="en-GB" dirty="0" smtClean="0"/>
              <a:t>JUSTIFICACIÓN </a:t>
            </a:r>
          </a:p>
          <a:p>
            <a:r>
              <a:rPr lang="en-GB" dirty="0" smtClean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6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19256" cy="922114"/>
          </a:xfrm>
        </p:spPr>
        <p:txBody>
          <a:bodyPr>
            <a:normAutofit/>
          </a:bodyPr>
          <a:lstStyle/>
          <a:p>
            <a:r>
              <a:rPr lang="ca-ES" sz="3600" b="1" dirty="0" smtClean="0">
                <a:latin typeface="Arial" pitchFamily="34" charset="0"/>
                <a:cs typeface="Arial" pitchFamily="34" charset="0"/>
              </a:rPr>
              <a:t>ANDROID - HISTORIA</a:t>
            </a:r>
            <a:endParaRPr lang="ca-E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909" y="257972"/>
            <a:ext cx="864096" cy="9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468" y="1628800"/>
            <a:ext cx="6030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2003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Andy </a:t>
            </a:r>
            <a:r>
              <a:rPr lang="ca-ES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Rubin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Rich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Miner, Nick Sears y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Chris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White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van fundar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Android Inc. Activitat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inicial: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el desenvolupament de programari per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telèfons mòbils.</a:t>
            </a:r>
            <a:endParaRPr lang="ca-ES" sz="160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Agosto 2005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Google compra  Android Inc. (</a:t>
            </a:r>
            <a:r>
              <a:rPr lang="ca-ES" sz="1600" smtClean="0">
                <a:latin typeface="Arial" pitchFamily="34" charset="0"/>
                <a:cs typeface="Arial" pitchFamily="34" charset="0"/>
              </a:rPr>
              <a:t>22 </a:t>
            </a:r>
            <a:r>
              <a:rPr lang="ca-ES" sz="1600" smtClean="0">
                <a:latin typeface="Arial" pitchFamily="34" charset="0"/>
                <a:cs typeface="Arial" pitchFamily="34" charset="0"/>
              </a:rPr>
              <a:t>mesos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de vida). 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5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Novembre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2007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Anunci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oficial de Android. P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lataforma de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codi obert per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mobils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presentat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mab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la garantia de ser un sistema operatiu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bassat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en Linux. </a:t>
            </a:r>
            <a:endParaRPr lang="ca-ES" sz="160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23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Septembre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2008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ca-ES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Mobil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modelo G1 de HTC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amb 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la p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rimera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versió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final de Android, 1.0.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35" y="4046371"/>
            <a:ext cx="2376264" cy="187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35" y="1465815"/>
            <a:ext cx="26384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7544" y="1009280"/>
            <a:ext cx="252028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ORIGEN: </a:t>
            </a:r>
          </a:p>
        </p:txBody>
      </p:sp>
    </p:spTree>
    <p:extLst>
      <p:ext uri="{BB962C8B-B14F-4D97-AF65-F5344CB8AC3E}">
        <p14:creationId xmlns:p14="http://schemas.microsoft.com/office/powerpoint/2010/main" val="5695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453" y="980728"/>
            <a:ext cx="25202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>
                <a:latin typeface="Arial" pitchFamily="34" charset="0"/>
                <a:cs typeface="Arial" pitchFamily="34" charset="0"/>
                <a:sym typeface="Wingdings" pitchFamily="2" charset="2"/>
              </a:rPr>
              <a:t>ACTUALIZACIONES: </a:t>
            </a:r>
            <a:endParaRPr lang="en-GB" i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19256" cy="922114"/>
          </a:xfrm>
        </p:spPr>
        <p:txBody>
          <a:bodyPr>
            <a:normAutofit/>
          </a:bodyPr>
          <a:lstStyle/>
          <a:p>
            <a:r>
              <a:rPr lang="ca-ES" sz="3200" b="1" dirty="0">
                <a:latin typeface="Arial" pitchFamily="34" charset="0"/>
                <a:cs typeface="Arial" pitchFamily="34" charset="0"/>
              </a:rPr>
              <a:t>ANDROID - HISTORIA</a:t>
            </a:r>
            <a:endParaRPr lang="en-GB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33" y="1537086"/>
            <a:ext cx="1524399" cy="1768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8559"/>
            <a:ext cx="1872208" cy="179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04" y="1626492"/>
            <a:ext cx="1489061" cy="15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92" y="4226211"/>
            <a:ext cx="1453281" cy="153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6" y="1489461"/>
            <a:ext cx="1489061" cy="18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62" y="4226211"/>
            <a:ext cx="1650479" cy="163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68979" y="3364940"/>
            <a:ext cx="2019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Cupcake (1.5)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78264" y="3356562"/>
            <a:ext cx="1543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Donut (1.6)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68202" y="3381505"/>
            <a:ext cx="1543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Eclair</a:t>
            </a: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(2.0)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45704" y="3332332"/>
            <a:ext cx="15306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Froyo</a:t>
            </a: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(2.2)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5296" y="5740725"/>
            <a:ext cx="23782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Gingerbread (2.3)</a:t>
            </a:r>
          </a:p>
        </p:txBody>
      </p:sp>
      <p:sp>
        <p:nvSpPr>
          <p:cNvPr id="3" name="Rectangle 2"/>
          <p:cNvSpPr/>
          <p:nvPr/>
        </p:nvSpPr>
        <p:spPr>
          <a:xfrm>
            <a:off x="5776649" y="5875218"/>
            <a:ext cx="31381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Ice Cream Sandwich (4.0)</a:t>
            </a:r>
          </a:p>
          <a:p>
            <a:pPr algn="ctr">
              <a:lnSpc>
                <a:spcPct val="150000"/>
              </a:lnSpc>
            </a:pPr>
            <a:r>
              <a:rPr lang="en-GB" sz="1200" i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19-Octubre-2011</a:t>
            </a:r>
            <a:endParaRPr lang="en-GB" sz="1200" i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45" y="4031901"/>
            <a:ext cx="1508558" cy="190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80853" y="5903430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i="1" dirty="0" err="1">
                <a:latin typeface="Arial" pitchFamily="34" charset="0"/>
                <a:cs typeface="Arial" pitchFamily="34" charset="0"/>
              </a:rPr>
              <a:t>Honeycomb</a:t>
            </a:r>
            <a:r>
              <a:rPr lang="es-ES" sz="2000" i="1" dirty="0">
                <a:latin typeface="Arial" pitchFamily="34" charset="0"/>
                <a:cs typeface="Arial" pitchFamily="34" charset="0"/>
              </a:rPr>
              <a:t> (3.0</a:t>
            </a:r>
            <a:r>
              <a:rPr lang="es-ES" sz="2000" i="1" dirty="0" smtClean="0">
                <a:latin typeface="Arial" pitchFamily="34" charset="0"/>
                <a:cs typeface="Arial" pitchFamily="34" charset="0"/>
              </a:rPr>
              <a:t>) </a:t>
            </a:r>
            <a:endParaRPr lang="en-GB" sz="20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24386"/>
            <a:ext cx="12668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19256" cy="922114"/>
          </a:xfrm>
        </p:spPr>
        <p:txBody>
          <a:bodyPr>
            <a:normAutofit/>
          </a:bodyPr>
          <a:lstStyle/>
          <a:p>
            <a:r>
              <a:rPr lang="ca-ES" sz="3200" b="1" dirty="0">
                <a:latin typeface="Arial" pitchFamily="34" charset="0"/>
                <a:cs typeface="Arial" pitchFamily="34" charset="0"/>
              </a:rPr>
              <a:t>ANDROID - HISTORIA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196" y="1556792"/>
            <a:ext cx="81918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Google </a:t>
            </a:r>
            <a:r>
              <a:rPr lang="ca-ES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estaría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“cuinant” la següent versió de Android, </a:t>
            </a:r>
            <a:r>
              <a:rPr lang="ca-ES" sz="1600" b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Jelly</a:t>
            </a:r>
            <a:r>
              <a:rPr lang="ca-ES" sz="1600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ca-ES" sz="1600" b="1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Bean</a:t>
            </a:r>
            <a:r>
              <a:rPr lang="ca-ES" sz="1600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.  </a:t>
            </a:r>
            <a:r>
              <a:rPr lang="ca-ES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U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na espècie de caramel de fruites, que segueix la línia de dolços i postres que donen nom a cada actualització de sistema llençat fins a la data.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Millores: 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Integració d’una versió potent i completament sincronitzat amb la versió d'escriptori de Google </a:t>
            </a:r>
            <a:r>
              <a:rPr lang="ca-ES" sz="1400" dirty="0" err="1" smtClean="0">
                <a:latin typeface="Arial" pitchFamily="34" charset="0"/>
                <a:cs typeface="Arial" pitchFamily="34" charset="0"/>
              </a:rPr>
              <a:t>Chrome</a:t>
            </a:r>
            <a:endParaRPr lang="ca-ES" sz="1400" dirty="0" smtClean="0">
              <a:latin typeface="Arial" pitchFamily="34" charset="0"/>
              <a:cs typeface="Arial" pitchFamily="34" charset="0"/>
            </a:endParaRP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La incorporació d’un gestor de fitxers de sèrie.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El llançament simultani de les actualitzacions sense dependre dels fabricants i la possibilitat de desactivar la interfície “propietària” de cadascun d'ells per treballar con el genèric de Android de forma senzilla.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ca-ES" sz="1400" dirty="0" smtClean="0">
                <a:latin typeface="Arial" pitchFamily="34" charset="0"/>
                <a:cs typeface="Arial" pitchFamily="34" charset="0"/>
              </a:rPr>
              <a:t>La possibilitat de treballar en format apaïsat (estil tableta) en la pantalla principal sense necessitat d’activar el teclat.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Número de </a:t>
            </a:r>
            <a:r>
              <a:rPr lang="ca-ES" sz="1600" dirty="0" err="1" smtClean="0">
                <a:latin typeface="Arial" pitchFamily="34" charset="0"/>
                <a:cs typeface="Arial" pitchFamily="34" charset="0"/>
              </a:rPr>
              <a:t>apps</a:t>
            </a:r>
            <a:r>
              <a:rPr lang="ca-ES" sz="1600" dirty="0" smtClean="0">
                <a:latin typeface="Arial" pitchFamily="34" charset="0"/>
                <a:cs typeface="Arial" pitchFamily="34" charset="0"/>
              </a:rPr>
              <a:t> del sistema va arribar recentment a 400.000, 2/3 de les quals son gratuïtes i a 10.000.000 descarregues.</a:t>
            </a:r>
            <a:endParaRPr lang="ca-ES" sz="16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211" y="1029206"/>
            <a:ext cx="252028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i="1" smtClean="0">
                <a:latin typeface="Arial" pitchFamily="34" charset="0"/>
                <a:cs typeface="Arial" pitchFamily="34" charset="0"/>
                <a:sym typeface="Wingdings" pitchFamily="2" charset="2"/>
              </a:rPr>
              <a:t>FUTURO: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43049"/>
            <a:ext cx="1656184" cy="1114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ANDROID - ADT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7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GOOGLE PLAY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OPENGL per Android, OPENGL 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Aquí </a:t>
            </a:r>
            <a:r>
              <a:rPr lang="es-ES" dirty="0" err="1" smtClean="0"/>
              <a:t>pondre</a:t>
            </a:r>
            <a:r>
              <a:rPr lang="es-ES" dirty="0" smtClean="0"/>
              <a:t> </a:t>
            </a:r>
            <a:r>
              <a:rPr lang="es-ES" dirty="0" err="1" smtClean="0"/>
              <a:t>info</a:t>
            </a:r>
            <a:r>
              <a:rPr lang="es-ES" dirty="0" smtClean="0"/>
              <a:t> sobre esta </a:t>
            </a:r>
            <a:r>
              <a:rPr lang="es-ES" dirty="0" err="1" smtClean="0"/>
              <a:t>tecnologia</a:t>
            </a:r>
            <a:r>
              <a:rPr lang="es-ES" dirty="0" smtClean="0"/>
              <a:t>. </a:t>
            </a:r>
          </a:p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developer.android.com/guide/topics/graphics/opengl.html</a:t>
            </a:r>
            <a:endParaRPr lang="en-GB" dirty="0" smtClean="0"/>
          </a:p>
          <a:p>
            <a:r>
              <a:rPr lang="en-GB" dirty="0"/>
              <a:t>http://en.wikipedia.org/wiki/OpenGL_ES</a:t>
            </a:r>
          </a:p>
        </p:txBody>
      </p:sp>
    </p:spTree>
    <p:extLst>
      <p:ext uri="{BB962C8B-B14F-4D97-AF65-F5344CB8AC3E}">
        <p14:creationId xmlns:p14="http://schemas.microsoft.com/office/powerpoint/2010/main" val="388051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573</Words>
  <Application>Microsoft Office PowerPoint</Application>
  <PresentationFormat>On-screen Show (4:3)</PresentationFormat>
  <Paragraphs>103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AEON SPACE FIGHTER</vt:lpstr>
      <vt:lpstr>PowerPoint Presentation</vt:lpstr>
      <vt:lpstr>PRESENTACIÓN PROYECTO</vt:lpstr>
      <vt:lpstr>ANDROID - HISTORIA</vt:lpstr>
      <vt:lpstr>ANDROID - HISTORIA</vt:lpstr>
      <vt:lpstr>ANDROID - HISTORIA</vt:lpstr>
      <vt:lpstr>ANDROID - ADT</vt:lpstr>
      <vt:lpstr>GOOGLE PLAY</vt:lpstr>
      <vt:lpstr>OPENGL per Android, OPENGL ES</vt:lpstr>
      <vt:lpstr>EL PROJECTE</vt:lpstr>
      <vt:lpstr>SOFTWARE DEVELOPMENT LIFECYCLE</vt:lpstr>
      <vt:lpstr>PLANIFICACIÓ - TASQUES</vt:lpstr>
      <vt:lpstr>PLANIFICACIÓ - PLANOL</vt:lpstr>
      <vt:lpstr>EL DESENVOLUPAMENT</vt:lpstr>
      <vt:lpstr>EL VIDEOJOC</vt:lpstr>
      <vt:lpstr>EL VIDEOJOC</vt:lpstr>
      <vt:lpstr>EL JOC</vt:lpstr>
      <vt:lpstr>EL VIDEOJOC</vt:lpstr>
      <vt:lpstr>EL VIDEOJOC – Samsung Galaxy S II</vt:lpstr>
      <vt:lpstr>EL VIDEOJOC – EN EL EMULADOR</vt:lpstr>
      <vt:lpstr>PUBLICACIÓ DEL VIDEOJOC</vt:lpstr>
      <vt:lpstr>PowerPoint Presentation</vt:lpstr>
      <vt:lpstr>SEGUENTS PASSOS</vt:lpstr>
      <vt:lpstr>CONCLUSIONS</vt:lpstr>
      <vt:lpstr>PowerPoint Presentation</vt:lpstr>
    </vt:vector>
  </TitlesOfParts>
  <Company>European Space Agency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Estela Prol</dc:creator>
  <cp:lastModifiedBy>Alejandro Santiago</cp:lastModifiedBy>
  <cp:revision>73</cp:revision>
  <dcterms:created xsi:type="dcterms:W3CDTF">2012-06-04T15:07:49Z</dcterms:created>
  <dcterms:modified xsi:type="dcterms:W3CDTF">2012-06-08T16:16:47Z</dcterms:modified>
</cp:coreProperties>
</file>